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715000" cx="9144000"/>
  <p:notesSz cx="6858000" cy="9144000"/>
  <p:embeddedFontLst>
    <p:embeddedFont>
      <p:font typeface="Ubuntu"/>
      <p:regular r:id="rId11"/>
      <p:bold r:id="rId12"/>
      <p:italic r:id="rId13"/>
      <p:boldItalic r:id="rId14"/>
    </p:embeddedFont>
    <p:embeddedFont>
      <p:font typeface="Ubuntu Light"/>
      <p:regular r:id="rId15"/>
      <p:bold r:id="rId16"/>
      <p:italic r:id="rId17"/>
      <p:boldItalic r:id="rId18"/>
    </p:embeddedFont>
    <p:embeddedFont>
      <p:font typeface="Fira Code Light"/>
      <p:regular r:id="rId19"/>
      <p:bold r:id="rId20"/>
    </p:embeddedFont>
    <p:embeddedFont>
      <p:font typeface="Fira Code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CodeLight-bold.fntdata"/><Relationship Id="rId11" Type="http://schemas.openxmlformats.org/officeDocument/2006/relationships/font" Target="fonts/Ubuntu-regular.fntdata"/><Relationship Id="rId22" Type="http://schemas.openxmlformats.org/officeDocument/2006/relationships/font" Target="fonts/FiraCode-bold.fntdata"/><Relationship Id="rId10" Type="http://schemas.openxmlformats.org/officeDocument/2006/relationships/slide" Target="slides/slide6.xml"/><Relationship Id="rId21" Type="http://schemas.openxmlformats.org/officeDocument/2006/relationships/font" Target="fonts/FiraCode-regular.fntdata"/><Relationship Id="rId13" Type="http://schemas.openxmlformats.org/officeDocument/2006/relationships/font" Target="fonts/Ubuntu-italic.fntdata"/><Relationship Id="rId12" Type="http://schemas.openxmlformats.org/officeDocument/2006/relationships/font" Target="fonts/Ubuntu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UbuntuLight-regular.fntdata"/><Relationship Id="rId14" Type="http://schemas.openxmlformats.org/officeDocument/2006/relationships/font" Target="fonts/Ubuntu-boldItalic.fntdata"/><Relationship Id="rId17" Type="http://schemas.openxmlformats.org/officeDocument/2006/relationships/font" Target="fonts/UbuntuLight-italic.fntdata"/><Relationship Id="rId16" Type="http://schemas.openxmlformats.org/officeDocument/2006/relationships/font" Target="fonts/UbuntuLight-bold.fntdata"/><Relationship Id="rId5" Type="http://schemas.openxmlformats.org/officeDocument/2006/relationships/slide" Target="slides/slide1.xml"/><Relationship Id="rId19" Type="http://schemas.openxmlformats.org/officeDocument/2006/relationships/font" Target="fonts/FiraCodeLight-regular.fntdata"/><Relationship Id="rId6" Type="http://schemas.openxmlformats.org/officeDocument/2006/relationships/slide" Target="slides/slide2.xml"/><Relationship Id="rId18" Type="http://schemas.openxmlformats.org/officeDocument/2006/relationships/font" Target="fonts/Ubuntu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15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6120b0fa9b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6120b0f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Java EE (Java Platform, Enterprise Edition) é uma especificação que fornece um conjunto de APIs e ambientes de execução para o desenvolvimento de aplicações empresariais em Java. Com recursos para construir aplicações robustas, escaláveis e seguras, o Java EE tem sido uma escolha popular para o desenvolvimento de software corporativo.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</a:rPr>
              <a:t>Contexto do Java EE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Antes do Java EE, desenvolvedores Java enfrentavam desafios ao criar aplicações web complexas. Embora o Java já fosse uma linguagem poderosa, eram necessárias extensões e padrões adicionais para resolver questões específicas de negócios, como gerenciamento de transações, segurança e conectividade com sistemas legados. Assim, o Java EE foi criado para fornecer uma plataforma padrão que atendesse a essas necessidades.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br>
              <a:rPr lang="pt-BR"/>
            </a:b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Complexidade e Verbosidade: O Java EE é conhecido por sua complexidade e a quantidade de configuração necessária. A necessidade de arquivos XML extensivos e anotações intricadas tornava o desenvolvimento mais trabalhoso e propenso a erros.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Curva de Aprendizado: Devido à sua complexidade, o Java EE apresenta uma curva de aprendizado mais acentuada. Novos desenvolvedores podiam achar desafiador entender todos os componentes e como interagir entre eles.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Dependência de Servidores de Aplicação: As aplicações Java EE frequentemente dependem de servidores de aplicação específicos (como WildFly, GlassFish) para serem executadas. Isso limita a flexibilidade dos desenvolvedores em escolher ou migrar para outros ambientes.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Rigidez e Acoplamento: O modelo de programação Java EE tende a ser mais rígido, com um alto grau de acoplamento entre componentes, tornando o teste e a manutenção mais difíceis.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Lentidão no Ciclo de Desenvolvimento: O processo de desenvolvimento e implantação de aplicações Java EE costuma ser mais lento, especialmente em grandes aplicações, devido à complexidade do ciclo de vida de desenvolvimento e ao tempo de inicialização dos servidores.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Falta de Modularidade: Embora o Java EE ofereça uma variedade de APIs e especificações, nem todas são necessárias para todas as aplicações. Isso pode resultar em inclusões desnecessárias e aumento do tamanho das aplicações.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Desatualização em Inovação: Em comparação com frameworks mais ágeis, como o Spring, o Java EE pode ter demorado mais para incorporar novas práticas e abordagens no desenvolvimento de software, o que o tornou menos atraente em um cenário de rápida evolução tecnológica.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Percepção de Sobrecarregar Recursos: Algumas equipes viam o Java EE como um framework "pesado", que consumia mais recursos do que o necessário para aplicações mais simples, levando à escolha de alternativas como o Spring.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4a8636a6b_0_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4a8636a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Inversão de Controle (IoC):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Tradicionalmente, os objetos em Java controlam a criação e o gerenciamento de suas dependências. Com o IoC, essa responsabilidade é transferida para um contêiner (o contêiner Spring).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O contêiner Spring cria e gerencia os objetos (beans) da aplicação, injetando as dependências necessárias.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Isso resulta em um código mais limpo e desacoplado, facilitando a manutenção e os testes.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Injeção de Dependências (DI):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 DI é a forma como o IoC é implementado. O contêiner Spring "injeta" as dependências nos objetos, seja por </a:t>
            </a:r>
            <a:r>
              <a:rPr lang="pt-BR">
                <a:solidFill>
                  <a:schemeClr val="dk1"/>
                </a:solidFill>
              </a:rPr>
              <a:t>construtor, métodos setter ou campos.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Isso permite que os objet</a:t>
            </a:r>
            <a:r>
              <a:rPr lang="pt-BR">
                <a:solidFill>
                  <a:schemeClr val="dk1"/>
                </a:solidFill>
              </a:rPr>
              <a:t>os sejam configurados externamente, sem a necessidade de alterar o código-fonte.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 DI promove a flexibilidade e a reutilização de código, pois os objetos podem ser facilmente substituídos ou configurados de diferentes maneiras.</a:t>
            </a:r>
            <a:br>
              <a:rPr lang="pt-BR">
                <a:solidFill>
                  <a:schemeClr val="dk1"/>
                </a:solidFill>
              </a:rPr>
            </a:br>
            <a:br>
              <a:rPr lang="pt-BR">
                <a:solidFill>
                  <a:schemeClr val="dk1"/>
                </a:solidFill>
              </a:rPr>
            </a:b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Modularidade: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O Spring é dividido em módulos, cada um com uma funcionalidade específica (Spring MVC, Spring Security, Spring Data, etc.).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Isso permite que os desenvolvedores utilizem apenas os módulos necessários para a sua aplicação, reduzindo o tamanho e a complexidade do projeto.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 modularidade facilita a manutenção e a atualização da aplicação, pois os módulos podem ser desenvolvidos e testados de forma independente.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Configuração Manual: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Embora o Spring ofereça muitas convenções e configurações padrão, ele também permite a configuração manual detalhada.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Os desenvolvedores podem configurar os beans, as dependências e outros aspectos da aplicação por meio de arquivos XML ou anotações Java.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Isso oferece flexibilidade e controle total sobre a configuração da aplicação, permitindo a personalização de acordo com as necessidades específicas do projeto.</a:t>
            </a:r>
            <a:br>
              <a:rPr lang="pt-BR">
                <a:solidFill>
                  <a:schemeClr val="dk1"/>
                </a:solidFill>
              </a:rPr>
            </a:br>
            <a:br>
              <a:rPr lang="pt-B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4a8636a6b_0_1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4a8636a6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1. Auto-configuração e Simplicidade: Desenvolvimento Rápido e Eficiente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Auto-configuração: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 Spring Boot utiliza convenções e configurações padrão para automatizar a configuração da aplicação.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Ele analisa as dependências do projeto e configura automaticamente os beans e outros componentes necessários.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Isso reduz significativamente a quantidade de código e configuração manual, acelerando o desenvolvimento.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Simplicidade: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 Spring Boot simplifica o processo de inicialização e configuração de aplicações Spring.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Ele oferece uma experiência de desenvolvimento mais intuitiva e direta, com menos complexidade e mais produtividade.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2. Servidores Embutidos: Implantação Simplificada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Servidores Embutidos: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 Spring Boot inclui servidores web como Tomcat, Jetty ou Undertow, eliminando a necessidade de configurar e instalar um servidor externo.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Isso simplifica a implantação da aplicação, pois ela pode ser executada como um arquivo JAR independente.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Isto beneficia muito o desenvolvimento de microsserviços, onde cada serviço precisa ser executado de forma independente.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3. Ideal para Microsserviços e Nuvem: Escalabilidade e Flexibilidade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Microsserviços: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 Spring Boot é ideal para a criação de microsserviços, pois permite o desenvolvimento de aplicações leves e independentes.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Os servidores embutidos e a facilidade de implantação tornam o Spring Boot uma excelente opção para arquiteturas de microsserviços.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Nuvem: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 Spring Boot se integra facilmente com plataformas de nuvem, como AWS, Azure e Google Cloud.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Ele oferece recursos como gerenciamento de configuração externa, monitoramento e escalabilidade, que são essenciais para aplicações em nuvem.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 Spring Boot facilita a criação de aplicações "cloud-native", otimizadas para ambientes de nuvem.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Benefícios Adicionais: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"Starters":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 Spring Boot oferece "starters", que são conjuntos de dependências pré-configuradas para funcionalidades comuns.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Os "starters" simplificam a inclusão de dependências e garantem a compatibilidade entre os componentes.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"Actuator":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 Spring Boot Actuator oferece recursos de monitoramento e gerenciamento da aplicação, como métricas, logs e informações de saúde.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Isso facilita o monitoramento e a depuração da aplicação em produção.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Comunidade e Ecossistema: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Assim como o Spring Framework, o Spring Boot possui uma comunidade grande, e um ecossistema gigante, onde se tem inumeras bibliotecas, e ferramentas, para auxiliar no desenvolvimento.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1b00d74b7_0_4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1b00d74b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Web II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877750" y="2495850"/>
            <a:ext cx="338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Apresentações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3176250" y="0"/>
            <a:ext cx="27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Java EE</a:t>
            </a:r>
            <a:endParaRPr b="1" sz="2000">
              <a:solidFill>
                <a:srgbClr val="A6F75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2259600" y="2087850"/>
            <a:ext cx="273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314850" y="1499425"/>
            <a:ext cx="851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Java EE (J2EE): Padrão corporativo pesado e complexo.</a:t>
            </a:r>
            <a:endParaRPr sz="1800">
              <a:solidFill>
                <a:srgbClr val="A6F7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-&gt; </a:t>
            </a:r>
            <a:r>
              <a:rPr lang="pt-BR" sz="1800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EJB, Servlets, XML extensivo.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150" y="2754425"/>
            <a:ext cx="2503700" cy="25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920500" y="0"/>
            <a:ext cx="33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Spring Framework (2003)</a:t>
            </a:r>
            <a:endParaRPr b="1" sz="2000">
              <a:solidFill>
                <a:srgbClr val="A6F75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2259600" y="2087850"/>
            <a:ext cx="273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14850" y="1235775"/>
            <a:ext cx="8514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Objetivo: Simplificar o Java EE</a:t>
            </a:r>
            <a:endParaRPr sz="1800">
              <a:solidFill>
                <a:srgbClr val="A6F7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-&gt; Inversão de Controle e injeção de dependências.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-&gt; Modular, porém ainda configurável manualmente.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950" y="3346525"/>
            <a:ext cx="3578099" cy="19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176250" y="0"/>
            <a:ext cx="27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Spring Boot (2014)</a:t>
            </a:r>
            <a:endParaRPr b="1" sz="2000">
              <a:solidFill>
                <a:srgbClr val="A6F75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2259600" y="2087850"/>
            <a:ext cx="273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314850" y="1379850"/>
            <a:ext cx="8514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Objetivo: </a:t>
            </a: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Auto-configuração e simplicidade</a:t>
            </a:r>
            <a:endParaRPr sz="1800">
              <a:solidFill>
                <a:srgbClr val="A6F7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-&gt; </a:t>
            </a: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Embutido com servidores.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-&gt; </a:t>
            </a: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Ideal para microsserviços e cloud.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050" y="3396250"/>
            <a:ext cx="3736775" cy="19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Obrig.ada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